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8288000" cy="10287000"/>
  <p:notesSz cx="6858000" cy="9144000"/>
  <p:embeddedFontLst>
    <p:embeddedFont>
      <p:font typeface="Noto Sans T Chinese Bold" panose="02020500000000000000" charset="-120"/>
      <p:regular r:id="rId28"/>
    </p:embeddedFont>
    <p:embeddedFont>
      <p:font typeface="微軟正黑體" panose="020B0604030504040204" pitchFamily="34" charset="-120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42C31B-125B-47A0-9D3E-8875FA3C0546}" v="4" dt="2025-01-08T17:10:55.8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彥廷 林" userId="5bf30ad963bbe268" providerId="LiveId" clId="{CF42C31B-125B-47A0-9D3E-8875FA3C0546}"/>
    <pc:docChg chg="undo custSel modSld">
      <pc:chgData name="彥廷 林" userId="5bf30ad963bbe268" providerId="LiveId" clId="{CF42C31B-125B-47A0-9D3E-8875FA3C0546}" dt="2025-01-08T17:15:05.534" v="21" actId="2792"/>
      <pc:docMkLst>
        <pc:docMk/>
      </pc:docMkLst>
      <pc:sldChg chg="modSp mod">
        <pc:chgData name="彥廷 林" userId="5bf30ad963bbe268" providerId="LiveId" clId="{CF42C31B-125B-47A0-9D3E-8875FA3C0546}" dt="2025-01-08T16:55:17.641" v="4" actId="108"/>
        <pc:sldMkLst>
          <pc:docMk/>
          <pc:sldMk cId="0" sldId="256"/>
        </pc:sldMkLst>
        <pc:spChg chg="mod">
          <ac:chgData name="彥廷 林" userId="5bf30ad963bbe268" providerId="LiveId" clId="{CF42C31B-125B-47A0-9D3E-8875FA3C0546}" dt="2025-01-08T16:55:17.641" v="4" actId="108"/>
          <ac:spMkLst>
            <pc:docMk/>
            <pc:sldMk cId="0" sldId="256"/>
            <ac:spMk id="2" creationId="{00000000-0000-0000-0000-000000000000}"/>
          </ac:spMkLst>
        </pc:spChg>
        <pc:spChg chg="mod">
          <ac:chgData name="彥廷 林" userId="5bf30ad963bbe268" providerId="LiveId" clId="{CF42C31B-125B-47A0-9D3E-8875FA3C0546}" dt="2025-01-08T16:55:09.046" v="2" actId="2711"/>
          <ac:spMkLst>
            <pc:docMk/>
            <pc:sldMk cId="0" sldId="256"/>
            <ac:spMk id="3" creationId="{00000000-0000-0000-0000-000000000000}"/>
          </ac:spMkLst>
        </pc:spChg>
      </pc:sldChg>
      <pc:sldChg chg="modSp mod">
        <pc:chgData name="彥廷 林" userId="5bf30ad963bbe268" providerId="LiveId" clId="{CF42C31B-125B-47A0-9D3E-8875FA3C0546}" dt="2025-01-08T17:11:15.270" v="6" actId="20577"/>
        <pc:sldMkLst>
          <pc:docMk/>
          <pc:sldMk cId="0" sldId="260"/>
        </pc:sldMkLst>
        <pc:spChg chg="mod">
          <ac:chgData name="彥廷 林" userId="5bf30ad963bbe268" providerId="LiveId" clId="{CF42C31B-125B-47A0-9D3E-8875FA3C0546}" dt="2025-01-08T17:11:15.270" v="6" actId="20577"/>
          <ac:spMkLst>
            <pc:docMk/>
            <pc:sldMk cId="0" sldId="260"/>
            <ac:spMk id="2" creationId="{00000000-0000-0000-0000-000000000000}"/>
          </ac:spMkLst>
        </pc:spChg>
      </pc:sldChg>
      <pc:sldChg chg="modSp mod">
        <pc:chgData name="彥廷 林" userId="5bf30ad963bbe268" providerId="LiveId" clId="{CF42C31B-125B-47A0-9D3E-8875FA3C0546}" dt="2025-01-08T17:11:30.561" v="7" actId="1076"/>
        <pc:sldMkLst>
          <pc:docMk/>
          <pc:sldMk cId="0" sldId="261"/>
        </pc:sldMkLst>
        <pc:spChg chg="mod">
          <ac:chgData name="彥廷 林" userId="5bf30ad963bbe268" providerId="LiveId" clId="{CF42C31B-125B-47A0-9D3E-8875FA3C0546}" dt="2025-01-08T17:11:30.561" v="7" actId="1076"/>
          <ac:spMkLst>
            <pc:docMk/>
            <pc:sldMk cId="0" sldId="261"/>
            <ac:spMk id="4" creationId="{00000000-0000-0000-0000-000000000000}"/>
          </ac:spMkLst>
        </pc:spChg>
      </pc:sldChg>
      <pc:sldChg chg="modSp mod">
        <pc:chgData name="彥廷 林" userId="5bf30ad963bbe268" providerId="LiveId" clId="{CF42C31B-125B-47A0-9D3E-8875FA3C0546}" dt="2025-01-08T17:11:51.892" v="10" actId="14100"/>
        <pc:sldMkLst>
          <pc:docMk/>
          <pc:sldMk cId="0" sldId="262"/>
        </pc:sldMkLst>
        <pc:spChg chg="mod">
          <ac:chgData name="彥廷 林" userId="5bf30ad963bbe268" providerId="LiveId" clId="{CF42C31B-125B-47A0-9D3E-8875FA3C0546}" dt="2025-01-08T17:11:49.296" v="9" actId="14100"/>
          <ac:spMkLst>
            <pc:docMk/>
            <pc:sldMk cId="0" sldId="262"/>
            <ac:spMk id="8" creationId="{00000000-0000-0000-0000-000000000000}"/>
          </ac:spMkLst>
        </pc:spChg>
        <pc:spChg chg="mod">
          <ac:chgData name="彥廷 林" userId="5bf30ad963bbe268" providerId="LiveId" clId="{CF42C31B-125B-47A0-9D3E-8875FA3C0546}" dt="2025-01-08T17:11:51.892" v="10" actId="14100"/>
          <ac:spMkLst>
            <pc:docMk/>
            <pc:sldMk cId="0" sldId="262"/>
            <ac:spMk id="9" creationId="{00000000-0000-0000-0000-000000000000}"/>
          </ac:spMkLst>
        </pc:spChg>
      </pc:sldChg>
      <pc:sldChg chg="modSp mod">
        <pc:chgData name="彥廷 林" userId="5bf30ad963bbe268" providerId="LiveId" clId="{CF42C31B-125B-47A0-9D3E-8875FA3C0546}" dt="2025-01-08T17:11:44.464" v="8" actId="14100"/>
        <pc:sldMkLst>
          <pc:docMk/>
          <pc:sldMk cId="0" sldId="263"/>
        </pc:sldMkLst>
        <pc:spChg chg="mod">
          <ac:chgData name="彥廷 林" userId="5bf30ad963bbe268" providerId="LiveId" clId="{CF42C31B-125B-47A0-9D3E-8875FA3C0546}" dt="2025-01-08T17:11:44.464" v="8" actId="14100"/>
          <ac:spMkLst>
            <pc:docMk/>
            <pc:sldMk cId="0" sldId="263"/>
            <ac:spMk id="6" creationId="{00000000-0000-0000-0000-000000000000}"/>
          </ac:spMkLst>
        </pc:spChg>
      </pc:sldChg>
      <pc:sldChg chg="modSp mod">
        <pc:chgData name="彥廷 林" userId="5bf30ad963bbe268" providerId="LiveId" clId="{CF42C31B-125B-47A0-9D3E-8875FA3C0546}" dt="2025-01-08T17:15:05.534" v="21" actId="2792"/>
        <pc:sldMkLst>
          <pc:docMk/>
          <pc:sldMk cId="0" sldId="276"/>
        </pc:sldMkLst>
        <pc:spChg chg="mod">
          <ac:chgData name="彥廷 林" userId="5bf30ad963bbe268" providerId="LiveId" clId="{CF42C31B-125B-47A0-9D3E-8875FA3C0546}" dt="2025-01-08T17:15:05.534" v="21" actId="2792"/>
          <ac:spMkLst>
            <pc:docMk/>
            <pc:sldMk cId="0" sldId="276"/>
            <ac:spMk id="4" creationId="{00000000-0000-0000-0000-000000000000}"/>
          </ac:spMkLst>
        </pc:spChg>
      </pc:sldChg>
      <pc:sldChg chg="modSp mod">
        <pc:chgData name="彥廷 林" userId="5bf30ad963bbe268" providerId="LiveId" clId="{CF42C31B-125B-47A0-9D3E-8875FA3C0546}" dt="2025-01-08T17:12:34.379" v="12" actId="14100"/>
        <pc:sldMkLst>
          <pc:docMk/>
          <pc:sldMk cId="0" sldId="281"/>
        </pc:sldMkLst>
        <pc:spChg chg="mod">
          <ac:chgData name="彥廷 林" userId="5bf30ad963bbe268" providerId="LiveId" clId="{CF42C31B-125B-47A0-9D3E-8875FA3C0546}" dt="2025-01-08T17:12:30.790" v="11" actId="1076"/>
          <ac:spMkLst>
            <pc:docMk/>
            <pc:sldMk cId="0" sldId="281"/>
            <ac:spMk id="4" creationId="{00000000-0000-0000-0000-000000000000}"/>
          </ac:spMkLst>
        </pc:spChg>
        <pc:spChg chg="mod">
          <ac:chgData name="彥廷 林" userId="5bf30ad963bbe268" providerId="LiveId" clId="{CF42C31B-125B-47A0-9D3E-8875FA3C0546}" dt="2025-01-08T17:12:34.379" v="12" actId="14100"/>
          <ac:spMkLst>
            <pc:docMk/>
            <pc:sldMk cId="0" sldId="281"/>
            <ac:spMk id="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6471030"/>
            <a:ext cx="16230600" cy="183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/>
                <a:sym typeface="Open Sans"/>
              </a:rPr>
              <a:t>I4B25 </a:t>
            </a:r>
            <a:r>
              <a:rPr lang="en-US" sz="3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/>
                <a:sym typeface="Open Sans"/>
              </a:rPr>
              <a:t>蔡昇翰</a:t>
            </a:r>
            <a:endParaRPr lang="en-US" sz="3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/>
              <a:sym typeface="Open Sans"/>
            </a:endParaRPr>
          </a:p>
          <a:p>
            <a:pPr algn="ctr">
              <a:lnSpc>
                <a:spcPts val="4900"/>
              </a:lnSpc>
            </a:pPr>
            <a:r>
              <a:rPr lang="en-US" sz="35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/>
                <a:sym typeface="Open Sans"/>
              </a:rPr>
              <a:t>I4B27 </a:t>
            </a:r>
            <a:r>
              <a:rPr lang="en-US" sz="3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/>
                <a:sym typeface="Open Sans"/>
              </a:rPr>
              <a:t>林鑫宏</a:t>
            </a:r>
            <a:endParaRPr lang="en-US" sz="3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/>
              <a:sym typeface="Open Sans"/>
            </a:endParaRPr>
          </a:p>
          <a:p>
            <a:pPr marL="0" lvl="0" indent="0" algn="ctr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/>
                <a:sym typeface="Open Sans"/>
              </a:rPr>
              <a:t>I4B28 林彥廷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4543424"/>
            <a:ext cx="16230600" cy="1285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900"/>
              </a:lnSpc>
            </a:pPr>
            <a:r>
              <a:rPr lang="en-US" sz="9000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 Bold"/>
                <a:sym typeface="Open Sans Bold"/>
              </a:rPr>
              <a:t>異質檔案內文辨識及摘整技術</a:t>
            </a:r>
            <a:endParaRPr lang="en-US" sz="9000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 Bold"/>
              <a:sym typeface="Open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0" y="9763760"/>
            <a:ext cx="1969379" cy="459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0"/>
              </a:lnSpc>
            </a:pPr>
            <a:r>
              <a:rPr lang="en-US" sz="3000" spc="300" dirty="0">
                <a:solidFill>
                  <a:srgbClr val="000000">
                    <a:alpha val="49804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2025/1/9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研究方法-大語言模型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2421841"/>
            <a:ext cx="14799762" cy="727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使用套件：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Unsloth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介紹：開源項目，旨在簡化大型語言模型（LLM）的微調過程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功能特點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：</a:t>
            </a:r>
          </a:p>
          <a:p>
            <a:pPr marL="1381771" lvl="2" indent="-460590" algn="l">
              <a:lnSpc>
                <a:spcPts val="6400"/>
              </a:lnSpc>
              <a:spcBef>
                <a:spcPct val="0"/>
              </a:spcBef>
              <a:buFont typeface="Arial"/>
              <a:buChar char="⚬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提供筆記本工具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1381771" lvl="2" indent="-460590" algn="l">
              <a:lnSpc>
                <a:spcPts val="6400"/>
              </a:lnSpc>
              <a:spcBef>
                <a:spcPct val="0"/>
              </a:spcBef>
              <a:buFont typeface="Arial"/>
              <a:buChar char="⚬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添加自己的資料集並運行即可獲得微調後的模型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核心優勢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：</a:t>
            </a:r>
          </a:p>
          <a:p>
            <a:pPr marL="1381771" lvl="2" indent="-460590" algn="l">
              <a:lnSpc>
                <a:spcPts val="6400"/>
              </a:lnSpc>
              <a:spcBef>
                <a:spcPct val="0"/>
              </a:spcBef>
              <a:buFont typeface="Arial"/>
              <a:buChar char="⚬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微調速度提高了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 2 倍</a:t>
            </a:r>
          </a:p>
          <a:p>
            <a:pPr marL="1381771" lvl="2" indent="-460590" algn="l">
              <a:lnSpc>
                <a:spcPts val="6400"/>
              </a:lnSpc>
              <a:spcBef>
                <a:spcPct val="0"/>
              </a:spcBef>
              <a:buFont typeface="Arial"/>
              <a:buChar char="⚬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記憶體使用量減少了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 70%</a:t>
            </a:r>
          </a:p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592481"/>
            <a:ext cx="14799762" cy="3151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5" lvl="1" indent="-345443" algn="l">
              <a:lnSpc>
                <a:spcPts val="6400"/>
              </a:lnSpc>
              <a:buFont typeface="Arial"/>
              <a:buChar char="•"/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資料集格式:Alpaca_prompt</a:t>
            </a:r>
            <a:endParaRPr lang="en-US" sz="3200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buFont typeface="Arial"/>
              <a:buChar char="•"/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instruction：指令或問題</a:t>
            </a:r>
            <a:endParaRPr lang="en-US" sz="3200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buFont typeface="Arial"/>
              <a:buChar char="•"/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input：與指令相關的輔助資訊</a:t>
            </a:r>
            <a:endParaRPr lang="en-US" sz="3200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output：模型預期產生的回應</a:t>
            </a:r>
            <a:endParaRPr lang="en-US" sz="3200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731836" y="6718111"/>
            <a:ext cx="16824329" cy="1595743"/>
          </a:xfrm>
          <a:custGeom>
            <a:avLst/>
            <a:gdLst/>
            <a:ahLst/>
            <a:cxnLst/>
            <a:rect l="l" t="t" r="r" b="b"/>
            <a:pathLst>
              <a:path w="16824329" h="1595743">
                <a:moveTo>
                  <a:pt x="0" y="0"/>
                </a:moveTo>
                <a:lnTo>
                  <a:pt x="16824328" y="0"/>
                </a:lnTo>
                <a:lnTo>
                  <a:pt x="16824328" y="1595743"/>
                </a:lnTo>
                <a:lnTo>
                  <a:pt x="0" y="15957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527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研究方法-大語言模型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-320385"/>
            <a:ext cx="16230600" cy="9704546"/>
          </a:xfrm>
          <a:custGeom>
            <a:avLst/>
            <a:gdLst/>
            <a:ahLst/>
            <a:cxnLst/>
            <a:rect l="l" t="t" r="r" b="b"/>
            <a:pathLst>
              <a:path w="16230600" h="9704546">
                <a:moveTo>
                  <a:pt x="0" y="0"/>
                </a:moveTo>
                <a:lnTo>
                  <a:pt x="16230600" y="0"/>
                </a:lnTo>
                <a:lnTo>
                  <a:pt x="16230600" y="9704546"/>
                </a:lnTo>
                <a:lnTo>
                  <a:pt x="0" y="9704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0248279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系統架構-異質資料輸入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37354" y="1028700"/>
            <a:ext cx="14413292" cy="8881066"/>
          </a:xfrm>
          <a:custGeom>
            <a:avLst/>
            <a:gdLst/>
            <a:ahLst/>
            <a:cxnLst/>
            <a:rect l="l" t="t" r="r" b="b"/>
            <a:pathLst>
              <a:path w="14413292" h="8881066">
                <a:moveTo>
                  <a:pt x="0" y="0"/>
                </a:moveTo>
                <a:lnTo>
                  <a:pt x="14413292" y="0"/>
                </a:lnTo>
                <a:lnTo>
                  <a:pt x="14413292" y="8881066"/>
                </a:lnTo>
                <a:lnTo>
                  <a:pt x="0" y="8881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系統架構-大語言模型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93895" y="1819231"/>
            <a:ext cx="14050380" cy="7747406"/>
          </a:xfrm>
          <a:custGeom>
            <a:avLst/>
            <a:gdLst/>
            <a:ahLst/>
            <a:cxnLst/>
            <a:rect l="l" t="t" r="r" b="b"/>
            <a:pathLst>
              <a:path w="14050380" h="7747406">
                <a:moveTo>
                  <a:pt x="0" y="0"/>
                </a:moveTo>
                <a:lnTo>
                  <a:pt x="14050380" y="0"/>
                </a:lnTo>
                <a:lnTo>
                  <a:pt x="14050380" y="7747406"/>
                </a:lnTo>
                <a:lnTo>
                  <a:pt x="0" y="77474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系統架構-大語言模型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285905"/>
            <a:ext cx="16230600" cy="6972395"/>
          </a:xfrm>
          <a:custGeom>
            <a:avLst/>
            <a:gdLst/>
            <a:ahLst/>
            <a:cxnLst/>
            <a:rect l="l" t="t" r="r" b="b"/>
            <a:pathLst>
              <a:path w="16230600" h="6972395">
                <a:moveTo>
                  <a:pt x="0" y="0"/>
                </a:moveTo>
                <a:lnTo>
                  <a:pt x="16230600" y="0"/>
                </a:lnTo>
                <a:lnTo>
                  <a:pt x="16230600" y="6972395"/>
                </a:lnTo>
                <a:lnTo>
                  <a:pt x="0" y="69723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系統架構-人機介面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系統架構-完整流程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2118214" y="2171689"/>
            <a:ext cx="14675094" cy="8052958"/>
          </a:xfrm>
          <a:custGeom>
            <a:avLst/>
            <a:gdLst/>
            <a:ahLst/>
            <a:cxnLst/>
            <a:rect l="l" t="t" r="r" b="b"/>
            <a:pathLst>
              <a:path w="14675094" h="8052958">
                <a:moveTo>
                  <a:pt x="0" y="0"/>
                </a:moveTo>
                <a:lnTo>
                  <a:pt x="14675094" y="0"/>
                </a:lnTo>
                <a:lnTo>
                  <a:pt x="14675094" y="8052957"/>
                </a:lnTo>
                <a:lnTo>
                  <a:pt x="0" y="80529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實驗結果-異質資料輸入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2172778" y="2942061"/>
            <a:ext cx="13942445" cy="4402877"/>
          </a:xfrm>
          <a:custGeom>
            <a:avLst/>
            <a:gdLst/>
            <a:ahLst/>
            <a:cxnLst/>
            <a:rect l="l" t="t" r="r" b="b"/>
            <a:pathLst>
              <a:path w="13942445" h="4402877">
                <a:moveTo>
                  <a:pt x="0" y="0"/>
                </a:moveTo>
                <a:lnTo>
                  <a:pt x="13942444" y="0"/>
                </a:lnTo>
                <a:lnTo>
                  <a:pt x="13942444" y="4402878"/>
                </a:lnTo>
                <a:lnTo>
                  <a:pt x="0" y="44028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8496360" y="7106814"/>
            <a:ext cx="1539052" cy="722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身分證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實驗結果-異質資料輸入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537930" y="3005732"/>
            <a:ext cx="15212139" cy="5684264"/>
            <a:chOff x="0" y="0"/>
            <a:chExt cx="20282853" cy="757901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282853" cy="6870816"/>
            </a:xfrm>
            <a:custGeom>
              <a:avLst/>
              <a:gdLst/>
              <a:ahLst/>
              <a:cxnLst/>
              <a:rect l="l" t="t" r="r" b="b"/>
              <a:pathLst>
                <a:path w="20282853" h="6870816">
                  <a:moveTo>
                    <a:pt x="0" y="0"/>
                  </a:moveTo>
                  <a:lnTo>
                    <a:pt x="20282853" y="0"/>
                  </a:lnTo>
                  <a:lnTo>
                    <a:pt x="20282853" y="6870816"/>
                  </a:lnTo>
                  <a:lnTo>
                    <a:pt x="0" y="68708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632691"/>
              <a:ext cx="20282853" cy="946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400"/>
                </a:lnSpc>
              </a:pPr>
              <a:r>
                <a:rPr lang="en-US" sz="3200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百度百科截圖</a:t>
              </a:r>
              <a:endParaRPr lang="en-US" sz="3200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實驗結果-異質資料輸入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3860226" y="2329537"/>
            <a:ext cx="10567547" cy="7740728"/>
          </a:xfrm>
          <a:custGeom>
            <a:avLst/>
            <a:gdLst/>
            <a:ahLst/>
            <a:cxnLst/>
            <a:rect l="l" t="t" r="r" b="b"/>
            <a:pathLst>
              <a:path w="10567547" h="7740728">
                <a:moveTo>
                  <a:pt x="0" y="0"/>
                </a:moveTo>
                <a:lnTo>
                  <a:pt x="10567548" y="0"/>
                </a:lnTo>
                <a:lnTo>
                  <a:pt x="10567548" y="7740729"/>
                </a:lnTo>
                <a:lnTo>
                  <a:pt x="0" y="77407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45675" y="2122800"/>
            <a:ext cx="7322748" cy="5868117"/>
            <a:chOff x="0" y="-304800"/>
            <a:chExt cx="9763664" cy="7824156"/>
          </a:xfrm>
        </p:grpSpPr>
        <p:sp>
          <p:nvSpPr>
            <p:cNvPr id="3" name="TextBox 3"/>
            <p:cNvSpPr txBox="1"/>
            <p:nvPr/>
          </p:nvSpPr>
          <p:spPr>
            <a:xfrm>
              <a:off x="0" y="-304800"/>
              <a:ext cx="9763664" cy="11879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000"/>
                </a:lnSpc>
              </a:pPr>
              <a:r>
                <a:rPr lang="en-US" sz="4000" spc="40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概述</a:t>
              </a:r>
              <a:endParaRPr lang="en-US" sz="4000" spc="4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355517"/>
              <a:ext cx="9763664" cy="118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000"/>
                </a:lnSpc>
              </a:pPr>
              <a:r>
                <a:rPr lang="en-US" sz="4000" spc="40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研究方法</a:t>
              </a:r>
              <a:endParaRPr lang="en-US" sz="4000" spc="4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676150"/>
              <a:ext cx="9763664" cy="118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000"/>
                </a:lnSpc>
              </a:pPr>
              <a:r>
                <a:rPr lang="en-US" sz="4000" spc="40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實驗結果</a:t>
              </a:r>
              <a:endParaRPr lang="en-US" sz="4000" spc="4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015835"/>
              <a:ext cx="9763664" cy="118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000"/>
                </a:lnSpc>
              </a:pPr>
              <a:r>
                <a:rPr lang="en-US" sz="4000" spc="40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系統架構</a:t>
              </a:r>
              <a:endParaRPr lang="en-US" sz="4000" spc="4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336468"/>
              <a:ext cx="9763664" cy="118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000"/>
                </a:lnSpc>
              </a:pPr>
              <a:r>
                <a:rPr lang="en-US" sz="4000" spc="40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結論與未來展望</a:t>
              </a:r>
              <a:endParaRPr lang="en-US" sz="4000" spc="4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4562475"/>
            <a:ext cx="4155763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  <a:spcBef>
                <a:spcPct val="0"/>
              </a:spcBef>
            </a:pPr>
            <a:r>
              <a:rPr lang="en-US" sz="7500" b="1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 Bold"/>
                <a:sym typeface="Open Sans Bold"/>
              </a:rPr>
              <a:t>大綱</a:t>
            </a:r>
            <a:endParaRPr lang="en-US" sz="7500" b="1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 Bold"/>
              <a:sym typeface="Open Sans Bold"/>
            </a:endParaRPr>
          </a:p>
        </p:txBody>
      </p:sp>
      <p:sp>
        <p:nvSpPr>
          <p:cNvPr id="9" name="AutoShape 9"/>
          <p:cNvSpPr/>
          <p:nvPr/>
        </p:nvSpPr>
        <p:spPr>
          <a:xfrm flipV="1">
            <a:off x="6120368" y="0"/>
            <a:ext cx="0" cy="1028700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實驗結果-異質資料輸入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3860226" y="2329537"/>
            <a:ext cx="10567547" cy="7740728"/>
          </a:xfrm>
          <a:custGeom>
            <a:avLst/>
            <a:gdLst/>
            <a:ahLst/>
            <a:cxnLst/>
            <a:rect l="l" t="t" r="r" b="b"/>
            <a:pathLst>
              <a:path w="10567547" h="7740728">
                <a:moveTo>
                  <a:pt x="0" y="0"/>
                </a:moveTo>
                <a:lnTo>
                  <a:pt x="10567548" y="0"/>
                </a:lnTo>
                <a:lnTo>
                  <a:pt x="10567548" y="7740729"/>
                </a:lnTo>
                <a:lnTo>
                  <a:pt x="0" y="77407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實驗結果-大語言模型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329603" y="2475695"/>
            <a:ext cx="10316332" cy="7371159"/>
          </a:xfrm>
          <a:custGeom>
            <a:avLst/>
            <a:gdLst/>
            <a:ahLst/>
            <a:cxnLst/>
            <a:rect l="l" t="t" r="r" b="b"/>
            <a:pathLst>
              <a:path w="10316332" h="7371159">
                <a:moveTo>
                  <a:pt x="0" y="0"/>
                </a:moveTo>
                <a:lnTo>
                  <a:pt x="10316332" y="0"/>
                </a:lnTo>
                <a:lnTo>
                  <a:pt x="10316332" y="7371159"/>
                </a:lnTo>
                <a:lnTo>
                  <a:pt x="0" y="73711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2087998" y="4061648"/>
            <a:ext cx="5835081" cy="396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平均BLEU分數:49.19%</a:t>
            </a:r>
          </a:p>
          <a:p>
            <a:pPr marL="0" lvl="0" indent="0" algn="just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平均METEOR分數:62.25%</a:t>
            </a:r>
          </a:p>
          <a:p>
            <a:pPr marL="0" lvl="0" indent="0" algn="just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平均ROUGE-1分數:97.53%</a:t>
            </a:r>
          </a:p>
          <a:p>
            <a:pPr marL="0" lvl="0" indent="0" algn="just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平均ROUGE-2分數:95.30%</a:t>
            </a:r>
          </a:p>
          <a:p>
            <a:pPr marL="0" lvl="0" indent="0" algn="just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平均ROUGE-L分數:96.90%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43425" y="5750342"/>
            <a:ext cx="10801149" cy="3185592"/>
          </a:xfrm>
          <a:custGeom>
            <a:avLst/>
            <a:gdLst/>
            <a:ahLst/>
            <a:cxnLst/>
            <a:rect l="l" t="t" r="r" b="b"/>
            <a:pathLst>
              <a:path w="10801149" h="3185592">
                <a:moveTo>
                  <a:pt x="0" y="0"/>
                </a:moveTo>
                <a:lnTo>
                  <a:pt x="10801150" y="0"/>
                </a:lnTo>
                <a:lnTo>
                  <a:pt x="10801150" y="3185592"/>
                </a:lnTo>
                <a:lnTo>
                  <a:pt x="0" y="31855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實驗結果-大語言模型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2886775"/>
            <a:ext cx="11644672" cy="1532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平均正確率:正確人數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/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所有人數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(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單個檔案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)，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在平均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加權正確率:正確人數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/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所有人數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(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全部加總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57516" y="2171689"/>
            <a:ext cx="12172967" cy="8115311"/>
          </a:xfrm>
          <a:custGeom>
            <a:avLst/>
            <a:gdLst/>
            <a:ahLst/>
            <a:cxnLst/>
            <a:rect l="l" t="t" r="r" b="b"/>
            <a:pathLst>
              <a:path w="12172967" h="8115311">
                <a:moveTo>
                  <a:pt x="0" y="0"/>
                </a:moveTo>
                <a:lnTo>
                  <a:pt x="12172968" y="0"/>
                </a:lnTo>
                <a:lnTo>
                  <a:pt x="12172968" y="8115311"/>
                </a:lnTo>
                <a:lnTo>
                  <a:pt x="0" y="8115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實驗結果-人機介面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結論與未來展望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2785937"/>
            <a:ext cx="15426156" cy="4770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結合OCR與大語言模型進行資料摘整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使用OCR提取文字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 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避免Python套件無法識別圖片中文字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自製資料集進行微調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 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使大語言模型的輸出符合格式需求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將OCR提取的結果作為微調後模型的輸入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將大語言模型的輸出作為摘整結果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結論與未來展望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086125" y="2661971"/>
            <a:ext cx="14707936" cy="3756703"/>
            <a:chOff x="0" y="-238125"/>
            <a:chExt cx="19610582" cy="5008938"/>
          </a:xfrm>
        </p:grpSpPr>
        <p:sp>
          <p:nvSpPr>
            <p:cNvPr id="4" name="TextBox 4"/>
            <p:cNvSpPr txBox="1"/>
            <p:nvPr/>
          </p:nvSpPr>
          <p:spPr>
            <a:xfrm>
              <a:off x="9489" y="536575"/>
              <a:ext cx="19601093" cy="42342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90885" lvl="1" indent="-345443" algn="l">
                <a:lnSpc>
                  <a:spcPts val="640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針對模糊影像與裁切不完整造成的辨識錯誤</a:t>
              </a:r>
              <a:endPara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  <a:p>
              <a:pPr marL="690885" lvl="1" indent="-345443" algn="l">
                <a:lnSpc>
                  <a:spcPts val="640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未來將透過擴充數據集降低錯誤率</a:t>
              </a:r>
              <a:endPara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  <a:p>
              <a:pPr marL="690885" lvl="1" indent="-345443" algn="l">
                <a:lnSpc>
                  <a:spcPts val="640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改進裁切方法進一步提升辨識效果與效率</a:t>
              </a:r>
              <a:endPara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  <a:p>
              <a:pPr marL="0" lvl="0" indent="0" algn="l">
                <a:lnSpc>
                  <a:spcPts val="6400"/>
                </a:lnSpc>
                <a:spcBef>
                  <a:spcPct val="0"/>
                </a:spcBef>
              </a:pPr>
              <a:endPara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38125"/>
              <a:ext cx="2176728" cy="946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400"/>
                </a:lnSpc>
                <a:spcBef>
                  <a:spcPct val="0"/>
                </a:spcBef>
              </a:pPr>
              <a:r>
                <a:rPr lang="en-US" sz="3200" u="none" strike="noStrike" spc="32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OCR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5937313"/>
            <a:ext cx="14700819" cy="3058044"/>
            <a:chOff x="0" y="-238125"/>
            <a:chExt cx="19601092" cy="4077392"/>
          </a:xfrm>
        </p:grpSpPr>
        <p:sp>
          <p:nvSpPr>
            <p:cNvPr id="7" name="TextBox 7"/>
            <p:cNvSpPr txBox="1"/>
            <p:nvPr/>
          </p:nvSpPr>
          <p:spPr>
            <a:xfrm>
              <a:off x="0" y="699347"/>
              <a:ext cx="19601092" cy="31399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90885" lvl="1" indent="-345443" algn="l">
                <a:lnSpc>
                  <a:spcPts val="640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數據集規模有限</a:t>
              </a:r>
              <a:r>
                <a:rPr lang="en-US" sz="3200" u="none" strike="noStrike" spc="32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 </a:t>
              </a: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導致模型處理例外情況時可能出現錯誤或幻覺現象</a:t>
              </a:r>
              <a:endPara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  <a:p>
              <a:pPr marL="690885" lvl="1" indent="-345443" algn="l">
                <a:lnSpc>
                  <a:spcPts val="640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未來將擴充數據集並加入錯誤樣本</a:t>
              </a:r>
              <a:r>
                <a:rPr lang="en-US" sz="3200" u="none" strike="noStrike" spc="32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 </a:t>
              </a: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提升模型糾錯能力</a:t>
              </a:r>
              <a:endPara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  <a:p>
              <a:pPr marL="690885" lvl="1" indent="-345443" algn="l">
                <a:lnSpc>
                  <a:spcPts val="640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考慮使用更大參數量的模型</a:t>
              </a:r>
              <a:r>
                <a:rPr lang="en-US" sz="3200" u="none" strike="noStrike" spc="320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 </a:t>
              </a: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進一步提高性能</a:t>
              </a:r>
              <a:endPara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238125"/>
              <a:ext cx="4519476" cy="946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400"/>
                </a:lnSpc>
                <a:spcBef>
                  <a:spcPct val="0"/>
                </a:spcBef>
              </a:pPr>
              <a:r>
                <a:rPr lang="en-US" sz="3200" u="none" strike="noStrike" spc="320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大語言模型</a:t>
              </a:r>
              <a:endPara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15589" y="3292509"/>
            <a:ext cx="8789304" cy="6994491"/>
          </a:xfrm>
          <a:custGeom>
            <a:avLst/>
            <a:gdLst/>
            <a:ahLst/>
            <a:cxnLst/>
            <a:rect l="l" t="t" r="r" b="b"/>
            <a:pathLst>
              <a:path w="8789304" h="6994491">
                <a:moveTo>
                  <a:pt x="0" y="0"/>
                </a:moveTo>
                <a:lnTo>
                  <a:pt x="8789304" y="0"/>
                </a:lnTo>
                <a:lnTo>
                  <a:pt x="8789304" y="6994491"/>
                </a:lnTo>
                <a:lnTo>
                  <a:pt x="0" y="69944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0223902" cy="1285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備案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744200" y="3971162"/>
            <a:ext cx="5364242" cy="5637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00"/>
              </a:lnSpc>
              <a:spcBef>
                <a:spcPct val="0"/>
              </a:spcBef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名来韶东</a:t>
            </a:r>
            <a:endParaRPr lang="en-US" sz="3200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algn="l">
              <a:lnSpc>
                <a:spcPts val="6400"/>
              </a:lnSpc>
              <a:spcBef>
                <a:spcPct val="0"/>
              </a:spcBef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作别男民回</a:t>
            </a:r>
            <a:endParaRPr lang="en-US" sz="3200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algn="l">
              <a:lnSpc>
                <a:spcPts val="6400"/>
              </a:lnSpc>
              <a:spcBef>
                <a:spcPct val="0"/>
              </a:spcBef>
            </a:pPr>
            <a:r>
              <a:rPr lang="en-US" sz="3200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街生1968年9月9日</a:t>
            </a:r>
          </a:p>
          <a:p>
            <a:pPr algn="l">
              <a:lnSpc>
                <a:spcPts val="6400"/>
              </a:lnSpc>
              <a:spcBef>
                <a:spcPct val="0"/>
              </a:spcBef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年广东省深圳市福田区笋岗</a:t>
            </a:r>
            <a:endParaRPr lang="en-US" sz="3200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algn="l">
              <a:lnSpc>
                <a:spcPts val="6400"/>
              </a:lnSpc>
              <a:spcBef>
                <a:spcPct val="0"/>
              </a:spcBef>
            </a:pPr>
            <a:r>
              <a:rPr lang="en-US" sz="3200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西路3002号</a:t>
            </a:r>
          </a:p>
          <a:p>
            <a:pPr algn="l">
              <a:lnSpc>
                <a:spcPts val="6400"/>
              </a:lnSpc>
              <a:spcBef>
                <a:spcPct val="0"/>
              </a:spcBef>
            </a:pPr>
            <a:r>
              <a:rPr lang="en-US" sz="3200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公民身份号码370102196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532102"/>
            <a:ext cx="3162300" cy="5270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文字辨識錯誤</a:t>
            </a:r>
            <a:endParaRPr lang="en-US" sz="32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14767" y="5143500"/>
            <a:ext cx="14458466" cy="2584451"/>
          </a:xfrm>
          <a:custGeom>
            <a:avLst/>
            <a:gdLst/>
            <a:ahLst/>
            <a:cxnLst/>
            <a:rect l="l" t="t" r="r" b="b"/>
            <a:pathLst>
              <a:path w="14458466" h="2584451">
                <a:moveTo>
                  <a:pt x="0" y="0"/>
                </a:moveTo>
                <a:lnTo>
                  <a:pt x="14458466" y="0"/>
                </a:lnTo>
                <a:lnTo>
                  <a:pt x="14458466" y="2584451"/>
                </a:lnTo>
                <a:lnTo>
                  <a:pt x="0" y="2584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4817495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概述-動機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801044" y="2772406"/>
            <a:ext cx="14685912" cy="1532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00"/>
              </a:lnSpc>
              <a:spcBef>
                <a:spcPct val="0"/>
              </a:spcBef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現如今常用的工具</a:t>
            </a:r>
            <a:r>
              <a:rPr lang="en-US" sz="3200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 ChatGPT </a:t>
            </a: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雖能提升資料分析和整理的效率</a:t>
            </a:r>
            <a:endParaRPr lang="en-US" sz="3200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algn="l">
              <a:lnSpc>
                <a:spcPts val="6400"/>
              </a:lnSpc>
              <a:spcBef>
                <a:spcPct val="0"/>
              </a:spcBef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但受限於使用容量和資料安全性</a:t>
            </a:r>
            <a:endParaRPr lang="en-US" sz="3200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530422" y="5138738"/>
            <a:ext cx="7418719" cy="9525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214910" y="4653422"/>
            <a:ext cx="5435446" cy="1046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70"/>
              </a:lnSpc>
            </a:pPr>
            <a:r>
              <a:rPr lang="en-US" sz="7427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概述-問題</a:t>
            </a:r>
            <a:endParaRPr lang="en-US" sz="7427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9144000" y="2779713"/>
            <a:ext cx="7805141" cy="1534203"/>
            <a:chOff x="0" y="-80433"/>
            <a:chExt cx="10406854" cy="2045604"/>
          </a:xfrm>
        </p:grpSpPr>
        <p:sp>
          <p:nvSpPr>
            <p:cNvPr id="5" name="TextBox 5"/>
            <p:cNvSpPr txBox="1"/>
            <p:nvPr/>
          </p:nvSpPr>
          <p:spPr>
            <a:xfrm>
              <a:off x="2505379" y="-80433"/>
              <a:ext cx="7901475" cy="20456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399"/>
                </a:lnSpc>
              </a:pPr>
              <a:r>
                <a:rPr lang="en-US" sz="3199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Python </a:t>
              </a:r>
              <a:r>
                <a:rPr lang="en-US" sz="3199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提供多種文字處理工具</a:t>
              </a:r>
              <a:endParaRPr lang="en-US" sz="3199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  <a:p>
              <a:pPr marL="0" lvl="0" indent="0" algn="l">
                <a:lnSpc>
                  <a:spcPts val="6399"/>
                </a:lnSpc>
              </a:pPr>
              <a:r>
                <a:rPr lang="en-US" sz="3199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但無法直接從圖片中提取文字</a:t>
              </a:r>
              <a:endParaRPr lang="en-US" sz="3199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6200"/>
              <a:ext cx="1870379" cy="13377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699"/>
                </a:lnSpc>
              </a:pPr>
              <a:r>
                <a:rPr lang="en-US" sz="6999" dirty="0">
                  <a:solidFill>
                    <a:srgbClr val="000000">
                      <a:alpha val="49804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01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4000" y="6215866"/>
            <a:ext cx="7805141" cy="1530484"/>
            <a:chOff x="0" y="-80433"/>
            <a:chExt cx="10406854" cy="2040646"/>
          </a:xfrm>
        </p:grpSpPr>
        <p:sp>
          <p:nvSpPr>
            <p:cNvPr id="8" name="TextBox 8"/>
            <p:cNvSpPr txBox="1"/>
            <p:nvPr/>
          </p:nvSpPr>
          <p:spPr>
            <a:xfrm>
              <a:off x="2505379" y="-80433"/>
              <a:ext cx="7901475" cy="20406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399"/>
                </a:lnSpc>
                <a:spcBef>
                  <a:spcPct val="0"/>
                </a:spcBef>
              </a:pPr>
              <a:r>
                <a:rPr lang="en-US" sz="3199" u="none" strike="noStrike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將提取的內容進行結構化處理以符合特定應用需求</a:t>
              </a:r>
              <a:endParaRPr lang="en-US" sz="3199" u="none" strike="noStrike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76200"/>
              <a:ext cx="1870379" cy="13377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699"/>
                </a:lnSpc>
              </a:pPr>
              <a:r>
                <a:rPr lang="en-US" sz="6999" dirty="0">
                  <a:solidFill>
                    <a:srgbClr val="000000">
                      <a:alpha val="49804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02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研究方法-異質資料輸入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2376553"/>
            <a:ext cx="9331175" cy="3175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99"/>
              </a:lnSpc>
              <a:spcBef>
                <a:spcPct val="0"/>
              </a:spcBef>
            </a:pPr>
            <a:r>
              <a:rPr lang="en-US" sz="3199" u="none" strike="noStrike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方法一</a:t>
            </a:r>
            <a:endParaRPr lang="en-US" sz="3199" u="none" strike="noStrike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0" lvl="0" indent="0" algn="l">
              <a:lnSpc>
                <a:spcPts val="6399"/>
              </a:lnSpc>
              <a:spcBef>
                <a:spcPct val="0"/>
              </a:spcBef>
            </a:pPr>
            <a:r>
              <a:rPr lang="en-US" sz="3199" u="none" strike="noStrike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利用Python套件讀取文字資料</a:t>
            </a:r>
            <a:endParaRPr lang="en-US" sz="3199" u="none" strike="noStrike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0" lvl="0" indent="0" algn="l">
              <a:lnSpc>
                <a:spcPts val="6399"/>
              </a:lnSpc>
              <a:spcBef>
                <a:spcPct val="0"/>
              </a:spcBef>
            </a:pPr>
            <a:r>
              <a:rPr lang="en-US" sz="3199" u="none" strike="noStrike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包括Presentation、docx等，它們能夠有效地處理PPT、Word等文件格式</a:t>
            </a:r>
            <a:r>
              <a:rPr lang="en-US" sz="3199" u="none" strike="noStrike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。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5947708"/>
            <a:ext cx="9331175" cy="2341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問題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對於文件中可能包含不可選取的文本部分無法透過此方法提取文字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1531985" y="3093701"/>
            <a:ext cx="7123604" cy="4849667"/>
            <a:chOff x="0" y="0"/>
            <a:chExt cx="9498139" cy="6466222"/>
          </a:xfrm>
        </p:grpSpPr>
        <p:sp>
          <p:nvSpPr>
            <p:cNvPr id="6" name="Freeform 6"/>
            <p:cNvSpPr/>
            <p:nvPr/>
          </p:nvSpPr>
          <p:spPr>
            <a:xfrm>
              <a:off x="434173" y="0"/>
              <a:ext cx="6670076" cy="2050110"/>
            </a:xfrm>
            <a:custGeom>
              <a:avLst/>
              <a:gdLst/>
              <a:ahLst/>
              <a:cxnLst/>
              <a:rect l="l" t="t" r="r" b="b"/>
              <a:pathLst>
                <a:path w="6670076" h="2050110">
                  <a:moveTo>
                    <a:pt x="0" y="0"/>
                  </a:moveTo>
                  <a:lnTo>
                    <a:pt x="6670075" y="0"/>
                  </a:lnTo>
                  <a:lnTo>
                    <a:pt x="6670075" y="2050110"/>
                  </a:lnTo>
                  <a:lnTo>
                    <a:pt x="0" y="2050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283226" y="3465430"/>
              <a:ext cx="6971969" cy="2239863"/>
            </a:xfrm>
            <a:custGeom>
              <a:avLst/>
              <a:gdLst/>
              <a:ahLst/>
              <a:cxnLst/>
              <a:rect l="l" t="t" r="r" b="b"/>
              <a:pathLst>
                <a:path w="6971969" h="2239863">
                  <a:moveTo>
                    <a:pt x="0" y="0"/>
                  </a:moveTo>
                  <a:lnTo>
                    <a:pt x="6971969" y="0"/>
                  </a:lnTo>
                  <a:lnTo>
                    <a:pt x="6971969" y="2239863"/>
                  </a:lnTo>
                  <a:lnTo>
                    <a:pt x="0" y="22398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973910"/>
              <a:ext cx="9214913" cy="8371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42"/>
                </a:lnSpc>
                <a:spcBef>
                  <a:spcPct val="0"/>
                </a:spcBef>
              </a:pPr>
              <a:r>
                <a:rPr lang="en-US" sz="3744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    word         ppt       excel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83226" y="5629093"/>
              <a:ext cx="9214913" cy="8371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242"/>
                </a:lnSpc>
                <a:spcBef>
                  <a:spcPct val="0"/>
                </a:spcBef>
              </a:pPr>
              <a:r>
                <a:rPr lang="en-US" sz="3744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    </a:t>
              </a:r>
              <a:r>
                <a:rPr lang="en-US" sz="3744" dirty="0" err="1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img</a:t>
              </a:r>
              <a:r>
                <a:rPr lang="en-US" sz="3744" dirty="0">
                  <a:solidFill>
                    <a:srgbClr val="0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Noto Sans T Chinese"/>
                  <a:sym typeface="Noto Sans T Chinese"/>
                </a:rPr>
                <a:t>        pdf             txt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27485" y="3037537"/>
            <a:ext cx="9460515" cy="5232670"/>
          </a:xfrm>
          <a:custGeom>
            <a:avLst/>
            <a:gdLst/>
            <a:ahLst/>
            <a:cxnLst/>
            <a:rect l="l" t="t" r="r" b="b"/>
            <a:pathLst>
              <a:path w="9460515" h="5232670">
                <a:moveTo>
                  <a:pt x="0" y="0"/>
                </a:moveTo>
                <a:lnTo>
                  <a:pt x="9460515" y="0"/>
                </a:lnTo>
                <a:lnTo>
                  <a:pt x="9460515" y="5232670"/>
                </a:lnTo>
                <a:lnTo>
                  <a:pt x="0" y="52326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研究方法-異質資料輸入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2758124"/>
            <a:ext cx="8115300" cy="4770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方法二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使用Python套件將這些文本部分轉換為圖像格式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這些轉換後的圖像文件將會被送入一個自行訓練的PaddleOCR模型進行光學字符識別（OCR）以提取出文字內容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4363180"/>
            <a:ext cx="7538387" cy="4723909"/>
          </a:xfrm>
          <a:custGeom>
            <a:avLst/>
            <a:gdLst/>
            <a:ahLst/>
            <a:cxnLst/>
            <a:rect l="l" t="t" r="r" b="b"/>
            <a:pathLst>
              <a:path w="7538387" h="4723909">
                <a:moveTo>
                  <a:pt x="0" y="0"/>
                </a:moveTo>
                <a:lnTo>
                  <a:pt x="7538387" y="0"/>
                </a:lnTo>
                <a:lnTo>
                  <a:pt x="7538387" y="4723908"/>
                </a:lnTo>
                <a:lnTo>
                  <a:pt x="0" y="47239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9144000" y="4363180"/>
            <a:ext cx="8388830" cy="4895120"/>
            <a:chOff x="0" y="0"/>
            <a:chExt cx="11185107" cy="6526827"/>
          </a:xfrm>
        </p:grpSpPr>
        <p:sp>
          <p:nvSpPr>
            <p:cNvPr id="4" name="Freeform 4"/>
            <p:cNvSpPr/>
            <p:nvPr/>
          </p:nvSpPr>
          <p:spPr>
            <a:xfrm>
              <a:off x="0" y="25910"/>
              <a:ext cx="5180096" cy="6500917"/>
            </a:xfrm>
            <a:custGeom>
              <a:avLst/>
              <a:gdLst/>
              <a:ahLst/>
              <a:cxnLst/>
              <a:rect l="l" t="t" r="r" b="b"/>
              <a:pathLst>
                <a:path w="5180096" h="6500917">
                  <a:moveTo>
                    <a:pt x="0" y="0"/>
                  </a:moveTo>
                  <a:lnTo>
                    <a:pt x="5180096" y="0"/>
                  </a:lnTo>
                  <a:lnTo>
                    <a:pt x="5180096" y="6500917"/>
                  </a:lnTo>
                  <a:lnTo>
                    <a:pt x="0" y="65009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Freeform 5"/>
            <p:cNvSpPr/>
            <p:nvPr/>
          </p:nvSpPr>
          <p:spPr>
            <a:xfrm>
              <a:off x="5472638" y="0"/>
              <a:ext cx="5712469" cy="6510987"/>
            </a:xfrm>
            <a:custGeom>
              <a:avLst/>
              <a:gdLst/>
              <a:ahLst/>
              <a:cxnLst/>
              <a:rect l="l" t="t" r="r" b="b"/>
              <a:pathLst>
                <a:path w="5712469" h="6510987">
                  <a:moveTo>
                    <a:pt x="0" y="0"/>
                  </a:moveTo>
                  <a:lnTo>
                    <a:pt x="5712469" y="0"/>
                  </a:lnTo>
                  <a:lnTo>
                    <a:pt x="5712469" y="6510987"/>
                  </a:lnTo>
                  <a:lnTo>
                    <a:pt x="0" y="65109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研究方法-異質資料輸入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2546917"/>
            <a:ext cx="8679373" cy="722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圖片的大小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130254" y="3611340"/>
            <a:ext cx="2194345" cy="709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切割前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447434" y="3611340"/>
            <a:ext cx="2030566" cy="709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切割前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12384" y="3577224"/>
            <a:ext cx="16863232" cy="5034930"/>
            <a:chOff x="0" y="0"/>
            <a:chExt cx="22484310" cy="67132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34658" cy="6713240"/>
            </a:xfrm>
            <a:custGeom>
              <a:avLst/>
              <a:gdLst/>
              <a:ahLst/>
              <a:cxnLst/>
              <a:rect l="l" t="t" r="r" b="b"/>
              <a:pathLst>
                <a:path w="12134658" h="6713240">
                  <a:moveTo>
                    <a:pt x="0" y="0"/>
                  </a:moveTo>
                  <a:lnTo>
                    <a:pt x="12134658" y="0"/>
                  </a:lnTo>
                  <a:lnTo>
                    <a:pt x="12134658" y="6713240"/>
                  </a:lnTo>
                  <a:lnTo>
                    <a:pt x="0" y="67132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9709600" y="0"/>
              <a:ext cx="12774710" cy="6713240"/>
            </a:xfrm>
            <a:custGeom>
              <a:avLst/>
              <a:gdLst/>
              <a:ahLst/>
              <a:cxnLst/>
              <a:rect l="l" t="t" r="r" b="b"/>
              <a:pathLst>
                <a:path w="12774710" h="6713240">
                  <a:moveTo>
                    <a:pt x="0" y="0"/>
                  </a:moveTo>
                  <a:lnTo>
                    <a:pt x="12774710" y="0"/>
                  </a:lnTo>
                  <a:lnTo>
                    <a:pt x="12774710" y="6713240"/>
                  </a:lnTo>
                  <a:lnTo>
                    <a:pt x="0" y="671324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研究方法-異質資料輸入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312044" y="2679121"/>
            <a:ext cx="4498955" cy="709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切割後OCR辨識結果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65365" y="2050974"/>
            <a:ext cx="4106607" cy="6185053"/>
          </a:xfrm>
          <a:custGeom>
            <a:avLst/>
            <a:gdLst/>
            <a:ahLst/>
            <a:cxnLst/>
            <a:rect l="l" t="t" r="r" b="b"/>
            <a:pathLst>
              <a:path w="4106607" h="6185053">
                <a:moveTo>
                  <a:pt x="0" y="0"/>
                </a:moveTo>
                <a:lnTo>
                  <a:pt x="4106607" y="0"/>
                </a:lnTo>
                <a:lnTo>
                  <a:pt x="4106607" y="6185052"/>
                </a:lnTo>
                <a:lnTo>
                  <a:pt x="0" y="61850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0223902" cy="1230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研究方法-大語言模型</a:t>
            </a:r>
            <a:endParaRPr lang="en-US" sz="750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48094" y="2868298"/>
            <a:ext cx="8814740" cy="5637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模型選擇：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LLaMA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 3 </a:t>
            </a: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模型輸入：OCR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 </a:t>
            </a: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提取的文字作為輸入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任務目標：結構化資訊的輸出</a:t>
            </a: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  <a:p>
            <a:pPr marL="690885" lvl="1" indent="-345443" algn="l">
              <a:lnSpc>
                <a:spcPts val="640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u="none" strike="noStrike" spc="32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訓練方法：透過微調技術，優化模型的輸出，使其能夠更準確地生成符合格式與內容需求的回應</a:t>
            </a:r>
            <a:r>
              <a:rPr lang="en-US" sz="3200" u="none" strike="noStrike" spc="32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oto Sans T Chinese"/>
                <a:sym typeface="Noto Sans T Chinese"/>
              </a:rPr>
              <a:t>。</a:t>
            </a:r>
          </a:p>
          <a:p>
            <a:pPr marL="0" lvl="0" indent="0" algn="l">
              <a:lnSpc>
                <a:spcPts val="6400"/>
              </a:lnSpc>
              <a:spcBef>
                <a:spcPct val="0"/>
              </a:spcBef>
            </a:pPr>
            <a:endParaRPr lang="en-US" sz="3200" u="none" strike="noStrike" spc="320" dirty="0">
              <a:solidFill>
                <a:srgbClr val="0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Noto Sans T Chinese"/>
              <a:sym typeface="Noto Sans T Chines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訂 1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281</Words>
  <Application>Microsoft Office PowerPoint</Application>
  <PresentationFormat>自訂</PresentationFormat>
  <Paragraphs>101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1" baseType="lpstr">
      <vt:lpstr>Noto Sans T Chinese Bold</vt:lpstr>
      <vt:lpstr>微軟正黑體</vt:lpstr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異質檔案</dc:title>
  <cp:lastModifiedBy>彥廷 林</cp:lastModifiedBy>
  <cp:revision>1</cp:revision>
  <dcterms:created xsi:type="dcterms:W3CDTF">2006-08-16T00:00:00Z</dcterms:created>
  <dcterms:modified xsi:type="dcterms:W3CDTF">2025-01-08T17:15:08Z</dcterms:modified>
  <dc:identifier>DAGbgPPMnq0</dc:identifier>
</cp:coreProperties>
</file>

<file path=docProps/thumbnail.jpeg>
</file>